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1" r:id="rId2"/>
  </p:sldMasterIdLst>
  <p:notesMasterIdLst>
    <p:notesMasterId r:id="rId19"/>
  </p:notesMasterIdLst>
  <p:sldIdLst>
    <p:sldId id="256" r:id="rId3"/>
    <p:sldId id="257" r:id="rId4"/>
    <p:sldId id="259" r:id="rId5"/>
    <p:sldId id="260" r:id="rId6"/>
    <p:sldId id="264" r:id="rId7"/>
    <p:sldId id="261" r:id="rId8"/>
    <p:sldId id="268" r:id="rId9"/>
    <p:sldId id="269" r:id="rId10"/>
    <p:sldId id="270" r:id="rId11"/>
    <p:sldId id="262" r:id="rId12"/>
    <p:sldId id="272" r:id="rId13"/>
    <p:sldId id="273" r:id="rId14"/>
    <p:sldId id="263" r:id="rId15"/>
    <p:sldId id="275" r:id="rId16"/>
    <p:sldId id="277" r:id="rId17"/>
    <p:sldId id="279" r:id="rId1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9B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04"/>
    <p:restoredTop sz="75489" autoAdjust="0"/>
  </p:normalViewPr>
  <p:slideViewPr>
    <p:cSldViewPr snapToGrid="0" snapToObjects="1">
      <p:cViewPr varScale="1">
        <p:scale>
          <a:sx n="55" d="100"/>
          <a:sy n="55" d="100"/>
        </p:scale>
        <p:origin x="1476" y="72"/>
      </p:cViewPr>
      <p:guideLst>
        <p:guide orient="horz" pos="2160"/>
        <p:guide pos="3840"/>
      </p:guideLst>
    </p:cSldViewPr>
  </p:slideViewPr>
  <p:notesTextViewPr>
    <p:cViewPr>
      <p:scale>
        <a:sx n="1" d="1"/>
        <a:sy n="1" d="1"/>
      </p:scale>
      <p:origin x="0" y="0"/>
    </p:cViewPr>
  </p:notesTextViewPr>
  <p:sorterViewPr>
    <p:cViewPr>
      <p:scale>
        <a:sx n="130" d="100"/>
        <a:sy n="13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1087EF-0553-42DF-893A-91C634DE6385}" type="datetimeFigureOut">
              <a:rPr lang="nl-NL" smtClean="0"/>
              <a:t>30-1-2020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70F0D5-052A-4191-8EA4-C346C2E5734C}" type="slidenum">
              <a:rPr lang="nl-NL" smtClean="0"/>
              <a:t>‹nr.›</a:t>
            </a:fld>
            <a:endParaRPr lang="nl-NL"/>
          </a:p>
        </p:txBody>
      </p:sp>
    </p:spTree>
    <p:extLst>
      <p:ext uri="{BB962C8B-B14F-4D97-AF65-F5344CB8AC3E}">
        <p14:creationId xmlns:p14="http://schemas.microsoft.com/office/powerpoint/2010/main" val="1548365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228600" indent="-228600">
              <a:buAutoNum type="arabicPeriod"/>
            </a:pPr>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a:t>
            </a:fld>
            <a:endParaRPr lang="nl-NL"/>
          </a:p>
        </p:txBody>
      </p:sp>
    </p:spTree>
    <p:extLst>
      <p:ext uri="{BB962C8B-B14F-4D97-AF65-F5344CB8AC3E}">
        <p14:creationId xmlns:p14="http://schemas.microsoft.com/office/powerpoint/2010/main" val="37856759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10</a:t>
            </a:fld>
            <a:endParaRPr lang="nl-NL"/>
          </a:p>
        </p:txBody>
      </p:sp>
    </p:spTree>
    <p:extLst>
      <p:ext uri="{BB962C8B-B14F-4D97-AF65-F5344CB8AC3E}">
        <p14:creationId xmlns:p14="http://schemas.microsoft.com/office/powerpoint/2010/main" val="22263038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11</a:t>
            </a:fld>
            <a:endParaRPr lang="nl-NL"/>
          </a:p>
        </p:txBody>
      </p:sp>
    </p:spTree>
    <p:extLst>
      <p:ext uri="{BB962C8B-B14F-4D97-AF65-F5344CB8AC3E}">
        <p14:creationId xmlns:p14="http://schemas.microsoft.com/office/powerpoint/2010/main" val="33891507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12</a:t>
            </a:fld>
            <a:endParaRPr lang="nl-NL"/>
          </a:p>
        </p:txBody>
      </p:sp>
    </p:spTree>
    <p:extLst>
      <p:ext uri="{BB962C8B-B14F-4D97-AF65-F5344CB8AC3E}">
        <p14:creationId xmlns:p14="http://schemas.microsoft.com/office/powerpoint/2010/main" val="3482852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Antwoord a is juist</a:t>
            </a:r>
          </a:p>
          <a:p>
            <a:r>
              <a:rPr lang="nl-NL" dirty="0" smtClean="0"/>
              <a:t>Voorwaardelijke prikkels die op elkaar lijken, bijvoorbeeld belletjes van verschillende toonhoogtes,</a:t>
            </a:r>
            <a:r>
              <a:rPr lang="nl-NL" baseline="0" dirty="0" smtClean="0"/>
              <a:t> kunnen snel dezelfde betekenis krijgen. </a:t>
            </a:r>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13</a:t>
            </a:fld>
            <a:endParaRPr lang="nl-NL"/>
          </a:p>
        </p:txBody>
      </p:sp>
    </p:spTree>
    <p:extLst>
      <p:ext uri="{BB962C8B-B14F-4D97-AF65-F5344CB8AC3E}">
        <p14:creationId xmlns:p14="http://schemas.microsoft.com/office/powerpoint/2010/main" val="30665591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Antwoord d is juist</a:t>
            </a:r>
          </a:p>
          <a:p>
            <a:endParaRPr lang="nl-NL" dirty="0" smtClean="0"/>
          </a:p>
          <a:p>
            <a:r>
              <a:rPr lang="nl-NL" dirty="0" smtClean="0"/>
              <a:t>Inzichtelijk leren is als dieren in een nieuwe situatie met een probleem sneller oplossen dan mogelijk zou zijn met trial of error. Het dier bedenkt zelf oplossingen voor nieuwe situaties,</a:t>
            </a:r>
            <a:r>
              <a:rPr lang="nl-NL" baseline="0" dirty="0" smtClean="0"/>
              <a:t> met dingen die het heeft geleerd in andere situaties. </a:t>
            </a:r>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14</a:t>
            </a:fld>
            <a:endParaRPr lang="nl-NL"/>
          </a:p>
        </p:txBody>
      </p:sp>
    </p:spTree>
    <p:extLst>
      <p:ext uri="{BB962C8B-B14F-4D97-AF65-F5344CB8AC3E}">
        <p14:creationId xmlns:p14="http://schemas.microsoft.com/office/powerpoint/2010/main" val="6573792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Antwoord c is</a:t>
            </a:r>
            <a:r>
              <a:rPr lang="nl-NL" baseline="0" dirty="0" smtClean="0"/>
              <a:t> juist</a:t>
            </a:r>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15</a:t>
            </a:fld>
            <a:endParaRPr lang="nl-NL"/>
          </a:p>
        </p:txBody>
      </p:sp>
    </p:spTree>
    <p:extLst>
      <p:ext uri="{BB962C8B-B14F-4D97-AF65-F5344CB8AC3E}">
        <p14:creationId xmlns:p14="http://schemas.microsoft.com/office/powerpoint/2010/main" val="37828372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Klassieke</a:t>
            </a:r>
            <a:r>
              <a:rPr lang="nl-NL" baseline="0" dirty="0" smtClean="0"/>
              <a:t> conditionering in alle drie de gevallen</a:t>
            </a:r>
          </a:p>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16</a:t>
            </a:fld>
            <a:endParaRPr lang="nl-NL"/>
          </a:p>
        </p:txBody>
      </p:sp>
    </p:spTree>
    <p:extLst>
      <p:ext uri="{BB962C8B-B14F-4D97-AF65-F5344CB8AC3E}">
        <p14:creationId xmlns:p14="http://schemas.microsoft.com/office/powerpoint/2010/main" val="3039643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2</a:t>
            </a:fld>
            <a:endParaRPr lang="nl-NL"/>
          </a:p>
        </p:txBody>
      </p:sp>
    </p:spTree>
    <p:extLst>
      <p:ext uri="{BB962C8B-B14F-4D97-AF65-F5344CB8AC3E}">
        <p14:creationId xmlns:p14="http://schemas.microsoft.com/office/powerpoint/2010/main" val="29409695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3</a:t>
            </a:fld>
            <a:endParaRPr lang="nl-NL"/>
          </a:p>
        </p:txBody>
      </p:sp>
    </p:spTree>
    <p:extLst>
      <p:ext uri="{BB962C8B-B14F-4D97-AF65-F5344CB8AC3E}">
        <p14:creationId xmlns:p14="http://schemas.microsoft.com/office/powerpoint/2010/main" val="26839457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4</a:t>
            </a:fld>
            <a:endParaRPr lang="nl-NL"/>
          </a:p>
        </p:txBody>
      </p:sp>
    </p:spTree>
    <p:extLst>
      <p:ext uri="{BB962C8B-B14F-4D97-AF65-F5344CB8AC3E}">
        <p14:creationId xmlns:p14="http://schemas.microsoft.com/office/powerpoint/2010/main" val="33503200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5</a:t>
            </a:fld>
            <a:endParaRPr lang="nl-NL"/>
          </a:p>
        </p:txBody>
      </p:sp>
    </p:spTree>
    <p:extLst>
      <p:ext uri="{BB962C8B-B14F-4D97-AF65-F5344CB8AC3E}">
        <p14:creationId xmlns:p14="http://schemas.microsoft.com/office/powerpoint/2010/main" val="13917418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6</a:t>
            </a:fld>
            <a:endParaRPr lang="nl-NL"/>
          </a:p>
        </p:txBody>
      </p:sp>
    </p:spTree>
    <p:extLst>
      <p:ext uri="{BB962C8B-B14F-4D97-AF65-F5344CB8AC3E}">
        <p14:creationId xmlns:p14="http://schemas.microsoft.com/office/powerpoint/2010/main" val="2120807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lvl="1"/>
            <a:r>
              <a:rPr lang="nl-NL" dirty="0" smtClean="0"/>
              <a:t>Positief – er wordt iets toegevoegd</a:t>
            </a:r>
          </a:p>
          <a:p>
            <a:pPr lvl="1"/>
            <a:r>
              <a:rPr lang="nl-NL" dirty="0" smtClean="0"/>
              <a:t>Negatief – er wordt iets weggehaald</a:t>
            </a:r>
          </a:p>
          <a:p>
            <a:pPr lvl="1"/>
            <a:r>
              <a:rPr lang="nl-NL" dirty="0" smtClean="0"/>
              <a:t>Bekrachtiging – gedrag neemt toe</a:t>
            </a:r>
          </a:p>
          <a:p>
            <a:pPr lvl="1"/>
            <a:r>
              <a:rPr lang="nl-NL" dirty="0" smtClean="0"/>
              <a:t>Correctie – gedrag neemt af</a:t>
            </a:r>
          </a:p>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7</a:t>
            </a:fld>
            <a:endParaRPr lang="nl-NL"/>
          </a:p>
        </p:txBody>
      </p:sp>
    </p:spTree>
    <p:extLst>
      <p:ext uri="{BB962C8B-B14F-4D97-AF65-F5344CB8AC3E}">
        <p14:creationId xmlns:p14="http://schemas.microsoft.com/office/powerpoint/2010/main" val="42398874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8</a:t>
            </a:fld>
            <a:endParaRPr lang="nl-NL"/>
          </a:p>
        </p:txBody>
      </p:sp>
    </p:spTree>
    <p:extLst>
      <p:ext uri="{BB962C8B-B14F-4D97-AF65-F5344CB8AC3E}">
        <p14:creationId xmlns:p14="http://schemas.microsoft.com/office/powerpoint/2010/main" val="2623632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9</a:t>
            </a:fld>
            <a:endParaRPr lang="nl-NL"/>
          </a:p>
        </p:txBody>
      </p:sp>
    </p:spTree>
    <p:extLst>
      <p:ext uri="{BB962C8B-B14F-4D97-AF65-F5344CB8AC3E}">
        <p14:creationId xmlns:p14="http://schemas.microsoft.com/office/powerpoint/2010/main" val="21239256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653616"/>
            <a:ext cx="9144000" cy="2387600"/>
          </a:xfrm>
        </p:spPr>
        <p:txBody>
          <a:bodyPr anchor="b">
            <a:normAutofit/>
          </a:bodyPr>
          <a:lstStyle>
            <a:lvl1pPr algn="ctr">
              <a:defRPr sz="7200">
                <a:solidFill>
                  <a:srgbClr val="1F9BDE"/>
                </a:solidFill>
                <a:latin typeface="DIN Condensed" charset="0"/>
                <a:ea typeface="DIN Condensed" charset="0"/>
                <a:cs typeface="DIN Condensed" charset="0"/>
              </a:defRPr>
            </a:lvl1pPr>
          </a:lstStyle>
          <a:p>
            <a:r>
              <a:rPr lang="nl-NL" smtClean="0"/>
              <a:t>Klik om de stijl te bewerken</a:t>
            </a:r>
            <a:endParaRPr lang="nl-NL" dirty="0"/>
          </a:p>
        </p:txBody>
      </p:sp>
      <p:sp>
        <p:nvSpPr>
          <p:cNvPr id="3" name="Ondertitel 2"/>
          <p:cNvSpPr>
            <a:spLocks noGrp="1"/>
          </p:cNvSpPr>
          <p:nvPr>
            <p:ph type="subTitle" idx="1"/>
          </p:nvPr>
        </p:nvSpPr>
        <p:spPr>
          <a:xfrm>
            <a:off x="1524000" y="3133291"/>
            <a:ext cx="9144000" cy="1655762"/>
          </a:xfrm>
        </p:spPr>
        <p:txBody>
          <a:bodyPr/>
          <a:lstStyle>
            <a:lvl1pPr marL="0" indent="0" algn="ctr">
              <a:buNone/>
              <a:defRPr sz="2400" b="0" i="0">
                <a:latin typeface="Avenir Book" charset="0"/>
                <a:ea typeface="Avenir Book" charset="0"/>
                <a:cs typeface="Avenir Book"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dirty="0"/>
          </a:p>
        </p:txBody>
      </p:sp>
      <p:pic>
        <p:nvPicPr>
          <p:cNvPr id="7" name="Afbeelding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80029" y="5296636"/>
            <a:ext cx="3252987" cy="922210"/>
          </a:xfrm>
          <a:prstGeom prst="rect">
            <a:avLst/>
          </a:prstGeom>
        </p:spPr>
      </p:pic>
    </p:spTree>
    <p:extLst>
      <p:ext uri="{BB962C8B-B14F-4D97-AF65-F5344CB8AC3E}">
        <p14:creationId xmlns:p14="http://schemas.microsoft.com/office/powerpoint/2010/main" val="59379683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73C2C0E-B441-429A-A2E5-A434B4231498}" type="datetimeFigureOut">
              <a:rPr lang="nl-NL" smtClean="0"/>
              <a:t>30-1-2020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3760846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73C2C0E-B441-429A-A2E5-A434B4231498}" type="datetimeFigureOut">
              <a:rPr lang="nl-NL" smtClean="0"/>
              <a:t>30-1-2020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36410850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73C2C0E-B441-429A-A2E5-A434B4231498}" type="datetimeFigureOut">
              <a:rPr lang="nl-NL" smtClean="0"/>
              <a:t>30-1-2020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33731371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73C2C0E-B441-429A-A2E5-A434B4231498}" type="datetimeFigureOut">
              <a:rPr lang="nl-NL" smtClean="0"/>
              <a:t>30-1-2020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405365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pic>
        <p:nvPicPr>
          <p:cNvPr id="8" name="Afbeelding 7"/>
          <p:cNvPicPr>
            <a:picLocks noChangeAspect="1"/>
          </p:cNvPicPr>
          <p:nvPr userDrawn="1"/>
        </p:nvPicPr>
        <p:blipFill>
          <a:blip r:embed="rId2">
            <a:alphaModFix amt="10000"/>
            <a:extLst>
              <a:ext uri="{28A0092B-C50C-407E-A947-70E740481C1C}">
                <a14:useLocalDpi xmlns:a14="http://schemas.microsoft.com/office/drawing/2010/main" val="0"/>
              </a:ext>
            </a:extLst>
          </a:blip>
          <a:stretch>
            <a:fillRect/>
          </a:stretch>
        </p:blipFill>
        <p:spPr>
          <a:xfrm rot="900000">
            <a:off x="8745415" y="3750408"/>
            <a:ext cx="3680069" cy="3680069"/>
          </a:xfrm>
          <a:prstGeom prst="rect">
            <a:avLst/>
          </a:prstGeom>
        </p:spPr>
      </p:pic>
      <p:sp>
        <p:nvSpPr>
          <p:cNvPr id="2" name="Titel 1"/>
          <p:cNvSpPr>
            <a:spLocks noGrp="1"/>
          </p:cNvSpPr>
          <p:nvPr>
            <p:ph type="title"/>
          </p:nvPr>
        </p:nvSpPr>
        <p:spPr/>
        <p:txBody>
          <a:bodyPr>
            <a:normAutofit/>
          </a:bodyPr>
          <a:lstStyle>
            <a:lvl1pPr>
              <a:defRPr sz="4800">
                <a:solidFill>
                  <a:srgbClr val="1F9BDE"/>
                </a:solidFill>
                <a:latin typeface="DIN Condensed" charset="0"/>
                <a:ea typeface="DIN Condensed" charset="0"/>
                <a:cs typeface="DIN Condensed" charset="0"/>
              </a:defRPr>
            </a:lvl1pPr>
          </a:lstStyle>
          <a:p>
            <a:r>
              <a:rPr lang="nl-NL" smtClean="0"/>
              <a:t>Klik om de stijl te bewerken</a:t>
            </a:r>
            <a:endParaRPr lang="nl-NL" dirty="0"/>
          </a:p>
        </p:txBody>
      </p:sp>
      <p:sp>
        <p:nvSpPr>
          <p:cNvPr id="3" name="Tijdelijke aanduiding voor inhoud 2"/>
          <p:cNvSpPr>
            <a:spLocks noGrp="1"/>
          </p:cNvSpPr>
          <p:nvPr>
            <p:ph idx="1"/>
          </p:nvPr>
        </p:nvSpPr>
        <p:spPr/>
        <p:txBody>
          <a:bodyPr/>
          <a:lstStyle>
            <a:lvl1pPr marL="228600" indent="-228600">
              <a:buFont typeface="Wingdings" charset="2"/>
              <a:buChar char="§"/>
              <a:defRPr b="0" i="0">
                <a:latin typeface="Avenir Book" charset="0"/>
                <a:ea typeface="Avenir Book" charset="0"/>
                <a:cs typeface="Avenir Book" charset="0"/>
              </a:defRPr>
            </a:lvl1pPr>
            <a:lvl2pPr marL="685800" indent="-228600">
              <a:buFont typeface="Wingdings" charset="2"/>
              <a:buChar char="§"/>
              <a:defRPr b="0" i="0">
                <a:latin typeface="Avenir Book" charset="0"/>
                <a:ea typeface="Avenir Book" charset="0"/>
                <a:cs typeface="Avenir Book" charset="0"/>
              </a:defRPr>
            </a:lvl2pPr>
            <a:lvl3pPr marL="1143000" indent="-228600">
              <a:buFont typeface="Wingdings" charset="2"/>
              <a:buChar char="§"/>
              <a:defRPr b="0" i="0">
                <a:latin typeface="Avenir Book" charset="0"/>
                <a:ea typeface="Avenir Book" charset="0"/>
                <a:cs typeface="Avenir Book" charset="0"/>
              </a:defRPr>
            </a:lvl3pPr>
            <a:lvl4pPr marL="1600200" indent="-228600">
              <a:buFont typeface="Wingdings" charset="2"/>
              <a:buChar char="§"/>
              <a:defRPr b="0" i="0">
                <a:latin typeface="Avenir Book" charset="0"/>
                <a:ea typeface="Avenir Book" charset="0"/>
                <a:cs typeface="Avenir Book" charset="0"/>
              </a:defRPr>
            </a:lvl4pPr>
            <a:lvl5pPr marL="2057400" indent="-228600">
              <a:buFont typeface="Wingdings" charset="2"/>
              <a:buChar char="§"/>
              <a:defRPr b="0" i="0">
                <a:latin typeface="Avenir Book" charset="0"/>
                <a:ea typeface="Avenir Book" charset="0"/>
                <a:cs typeface="Avenir Book" charset="0"/>
              </a:defRPr>
            </a:lvl5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10"/>
          </p:nvPr>
        </p:nvSpPr>
        <p:spPr/>
        <p:txBody>
          <a:bodyPr/>
          <a:lstStyle>
            <a:lvl1pPr>
              <a:defRPr/>
            </a:lvl1pPr>
          </a:lstStyle>
          <a:p>
            <a:r>
              <a:rPr lang="nl-NL" dirty="0" smtClean="0"/>
              <a:t>Titel Kenniskiem</a:t>
            </a:r>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lvl1pPr>
              <a:defRPr/>
            </a:lvl1pPr>
          </a:lstStyle>
          <a:p>
            <a:r>
              <a:rPr lang="nl-NL" dirty="0" smtClean="0"/>
              <a:t>Titel Hoofdstuk</a:t>
            </a:r>
            <a:endParaRPr lang="nl-NL" dirty="0"/>
          </a:p>
        </p:txBody>
      </p:sp>
      <p:sp>
        <p:nvSpPr>
          <p:cNvPr id="11" name="Tijdelijke aanduiding voor tekst 10"/>
          <p:cNvSpPr>
            <a:spLocks noGrp="1"/>
          </p:cNvSpPr>
          <p:nvPr>
            <p:ph type="body" sz="quarter" idx="13" hasCustomPrompt="1"/>
          </p:nvPr>
        </p:nvSpPr>
        <p:spPr>
          <a:xfrm>
            <a:off x="838200" y="6356350"/>
            <a:ext cx="2743200" cy="365125"/>
          </a:xfrm>
        </p:spPr>
        <p:txBody>
          <a:bodyPr>
            <a:noAutofit/>
          </a:bodyPr>
          <a:lstStyle>
            <a:lvl1pPr marL="0" indent="0">
              <a:buNone/>
              <a:defRPr sz="1400">
                <a:solidFill>
                  <a:srgbClr val="1F9BDE"/>
                </a:solidFill>
              </a:defRPr>
            </a:lvl1pPr>
          </a:lstStyle>
          <a:p>
            <a:pPr lvl="0"/>
            <a:r>
              <a:rPr lang="nl-NL" dirty="0" smtClean="0"/>
              <a:t>Titel Kenniskiem</a:t>
            </a:r>
            <a:endParaRPr lang="nl-NL" dirty="0"/>
          </a:p>
        </p:txBody>
      </p:sp>
      <p:sp>
        <p:nvSpPr>
          <p:cNvPr id="13" name="Tijdelijke aanduiding voor tekst 12"/>
          <p:cNvSpPr>
            <a:spLocks noGrp="1"/>
          </p:cNvSpPr>
          <p:nvPr>
            <p:ph type="body" sz="quarter" idx="14" hasCustomPrompt="1"/>
          </p:nvPr>
        </p:nvSpPr>
        <p:spPr>
          <a:xfrm>
            <a:off x="8610600" y="6356350"/>
            <a:ext cx="2743200" cy="365125"/>
          </a:xfrm>
        </p:spPr>
        <p:txBody>
          <a:bodyPr>
            <a:normAutofit/>
          </a:bodyPr>
          <a:lstStyle>
            <a:lvl1pPr marL="0" indent="0" algn="r">
              <a:buNone/>
              <a:defRPr sz="1400">
                <a:solidFill>
                  <a:srgbClr val="1F9BDE"/>
                </a:solidFill>
              </a:defRPr>
            </a:lvl1pPr>
          </a:lstStyle>
          <a:p>
            <a:pPr lvl="0"/>
            <a:r>
              <a:rPr lang="nl-NL" dirty="0" smtClean="0"/>
              <a:t>Titel hoofdstuk</a:t>
            </a:r>
            <a:endParaRPr lang="nl-NL" dirty="0"/>
          </a:p>
        </p:txBody>
      </p:sp>
    </p:spTree>
    <p:extLst>
      <p:ext uri="{BB962C8B-B14F-4D97-AF65-F5344CB8AC3E}">
        <p14:creationId xmlns:p14="http://schemas.microsoft.com/office/powerpoint/2010/main" val="58681420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D73C2C0E-B441-429A-A2E5-A434B4231498}" type="datetimeFigureOut">
              <a:rPr lang="nl-NL" smtClean="0"/>
              <a:t>30-1-2020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2061220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73C2C0E-B441-429A-A2E5-A434B4231498}" type="datetimeFigureOut">
              <a:rPr lang="nl-NL" smtClean="0"/>
              <a:t>30-1-2020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1026208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D73C2C0E-B441-429A-A2E5-A434B4231498}" type="datetimeFigureOut">
              <a:rPr lang="nl-NL" smtClean="0"/>
              <a:t>30-1-2020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2137473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D73C2C0E-B441-429A-A2E5-A434B4231498}" type="datetimeFigureOut">
              <a:rPr lang="nl-NL" smtClean="0"/>
              <a:t>30-1-2020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1483070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D73C2C0E-B441-429A-A2E5-A434B4231498}" type="datetimeFigureOut">
              <a:rPr lang="nl-NL" smtClean="0"/>
              <a:t>30-1-2020</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2117139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D73C2C0E-B441-429A-A2E5-A434B4231498}" type="datetimeFigureOut">
              <a:rPr lang="nl-NL" smtClean="0"/>
              <a:t>30-1-2020</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697770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D73C2C0E-B441-429A-A2E5-A434B4231498}" type="datetimeFigureOut">
              <a:rPr lang="nl-NL" smtClean="0"/>
              <a:t>30-1-2020</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24133440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Titelstijl van model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ABFA54-F40C-8041-B70B-973F0B56D9B8}" type="datetimeFigureOut">
              <a:rPr lang="nl-NL" smtClean="0"/>
              <a:t>30-1-2020</a:t>
            </a:fld>
            <a:endParaRPr lang="nl-NL" dirty="0"/>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dirty="0"/>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312C79-C462-234E-A35C-93AED18ADBCE}" type="slidenum">
              <a:rPr lang="nl-NL" smtClean="0"/>
              <a:t>‹nr.›</a:t>
            </a:fld>
            <a:endParaRPr lang="nl-NL"/>
          </a:p>
        </p:txBody>
      </p:sp>
    </p:spTree>
    <p:extLst>
      <p:ext uri="{BB962C8B-B14F-4D97-AF65-F5344CB8AC3E}">
        <p14:creationId xmlns:p14="http://schemas.microsoft.com/office/powerpoint/2010/main" val="78124048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C2C0E-B441-429A-A2E5-A434B4231498}" type="datetimeFigureOut">
              <a:rPr lang="nl-NL" smtClean="0"/>
              <a:t>30-1-2020</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E8CCB8-0802-4FCC-A2D6-CAC58A356F53}" type="slidenum">
              <a:rPr lang="nl-NL" smtClean="0"/>
              <a:t>‹nr.›</a:t>
            </a:fld>
            <a:endParaRPr lang="nl-NL"/>
          </a:p>
        </p:txBody>
      </p:sp>
    </p:spTree>
    <p:extLst>
      <p:ext uri="{BB962C8B-B14F-4D97-AF65-F5344CB8AC3E}">
        <p14:creationId xmlns:p14="http://schemas.microsoft.com/office/powerpoint/2010/main" val="3960459861"/>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v=CQep1HrnLjQ"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nnYN5v5VTAA"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www.youtube.com/watch?v=3PbbDRoHfcU" TargetMode="External"/><Relationship Id="rId4" Type="http://schemas.openxmlformats.org/officeDocument/2006/relationships/hyperlink" Target="https://www.youtube.com/watch?v=CC7q6wE89yE"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VSSgNT7FIT8&amp;list=UUKnoTBnoCpQ5nN-zr7fsxtw&amp;index=15"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www.youtube.com/watch?v=fPz6uvIbWZE"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5wuBqTDu_AI"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www.youtube.com/watch?v=VjE0Kdfos4Y"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0jF_0tZdbqo"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653616"/>
            <a:ext cx="9144000" cy="2205698"/>
          </a:xfrm>
        </p:spPr>
        <p:txBody>
          <a:bodyPr/>
          <a:lstStyle/>
          <a:p>
            <a:r>
              <a:rPr lang="nl-NL" sz="3600" dirty="0" smtClean="0">
                <a:solidFill>
                  <a:schemeClr val="tx1"/>
                </a:solidFill>
              </a:rPr>
              <a:t>Module</a:t>
            </a:r>
            <a:r>
              <a:rPr lang="nl-NL" dirty="0" smtClean="0"/>
              <a:t/>
            </a:r>
            <a:br>
              <a:rPr lang="nl-NL" dirty="0" smtClean="0"/>
            </a:br>
            <a:r>
              <a:rPr lang="nl-NL" dirty="0" smtClean="0"/>
              <a:t>Ethologie</a:t>
            </a:r>
            <a:endParaRPr lang="nl-NL" dirty="0"/>
          </a:p>
        </p:txBody>
      </p:sp>
      <p:sp>
        <p:nvSpPr>
          <p:cNvPr id="3" name="Ondertitel 2"/>
          <p:cNvSpPr>
            <a:spLocks noGrp="1"/>
          </p:cNvSpPr>
          <p:nvPr>
            <p:ph type="subTitle" idx="1"/>
          </p:nvPr>
        </p:nvSpPr>
        <p:spPr>
          <a:xfrm>
            <a:off x="1524000" y="3394548"/>
            <a:ext cx="9144000" cy="1655762"/>
          </a:xfrm>
        </p:spPr>
        <p:txBody>
          <a:bodyPr/>
          <a:lstStyle/>
          <a:p>
            <a:r>
              <a:rPr lang="nl-NL" smtClean="0"/>
              <a:t>Hoofdstuk 7.</a:t>
            </a:r>
            <a:endParaRPr lang="nl-NL" dirty="0" smtClean="0"/>
          </a:p>
          <a:p>
            <a:r>
              <a:rPr lang="nl-NL" sz="3600" b="1" dirty="0" smtClean="0"/>
              <a:t>Leerprincipes</a:t>
            </a:r>
            <a:endParaRPr lang="nl-NL" sz="3600" b="1" dirty="0"/>
          </a:p>
        </p:txBody>
      </p:sp>
    </p:spTree>
    <p:extLst>
      <p:ext uri="{BB962C8B-B14F-4D97-AF65-F5344CB8AC3E}">
        <p14:creationId xmlns:p14="http://schemas.microsoft.com/office/powerpoint/2010/main" val="19582751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7.4 Invloed op het leerproces</a:t>
            </a:r>
            <a:endParaRPr lang="nl-NL" sz="4000" dirty="0"/>
          </a:p>
        </p:txBody>
      </p:sp>
      <p:sp>
        <p:nvSpPr>
          <p:cNvPr id="3" name="Tijdelijke aanduiding voor inhoud 2"/>
          <p:cNvSpPr>
            <a:spLocks noGrp="1"/>
          </p:cNvSpPr>
          <p:nvPr>
            <p:ph idx="1"/>
          </p:nvPr>
        </p:nvSpPr>
        <p:spPr/>
        <p:txBody>
          <a:bodyPr/>
          <a:lstStyle/>
          <a:p>
            <a:r>
              <a:rPr lang="nl-NL" b="1" dirty="0"/>
              <a:t>Biologisch </a:t>
            </a:r>
            <a:r>
              <a:rPr lang="nl-NL" b="1" dirty="0" smtClean="0"/>
              <a:t>belang</a:t>
            </a:r>
            <a:r>
              <a:rPr lang="nl-NL" dirty="0" smtClean="0"/>
              <a:t>: </a:t>
            </a:r>
          </a:p>
          <a:p>
            <a:pPr marL="0" indent="0">
              <a:buNone/>
            </a:pPr>
            <a:r>
              <a:rPr lang="nl-NL" dirty="0" smtClean="0"/>
              <a:t>Als het gevolg van bepaald gedrag belangrijk is voor het dier om te kunnen overleven, leert het sneller dan als dat niet zo is.</a:t>
            </a:r>
          </a:p>
          <a:p>
            <a:pPr marL="0" indent="0">
              <a:buNone/>
            </a:pPr>
            <a:endParaRPr lang="nl-NL" dirty="0" smtClean="0"/>
          </a:p>
          <a:p>
            <a:r>
              <a:rPr lang="nl-NL" b="1" dirty="0" smtClean="0"/>
              <a:t>Actie en reactie</a:t>
            </a:r>
            <a:r>
              <a:rPr lang="nl-NL" dirty="0" smtClean="0"/>
              <a:t>: </a:t>
            </a:r>
          </a:p>
          <a:p>
            <a:pPr marL="0" indent="0">
              <a:buNone/>
            </a:pPr>
            <a:r>
              <a:rPr lang="nl-NL" dirty="0"/>
              <a:t>A</a:t>
            </a:r>
            <a:r>
              <a:rPr lang="nl-NL" dirty="0" smtClean="0"/>
              <a:t>ls een dier de gevolgen van zijn gedrag direct na het gedrag ervaart, legt het gemakkelijk een verband tussen dit gedrag en het gevolg. Als er meer tijd tussen zit, is de kans groot dat het dier tussendoor ander gedrag laat zien.</a:t>
            </a:r>
            <a:endParaRPr lang="nl-NL" dirty="0"/>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smtClean="0"/>
              <a:t>Leerprincipes</a:t>
            </a:r>
            <a:endParaRPr lang="nl-NL" dirty="0"/>
          </a:p>
        </p:txBody>
      </p:sp>
    </p:spTree>
    <p:extLst>
      <p:ext uri="{BB962C8B-B14F-4D97-AF65-F5344CB8AC3E}">
        <p14:creationId xmlns:p14="http://schemas.microsoft.com/office/powerpoint/2010/main" val="434287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7.4 Invloed op het leerproces</a:t>
            </a:r>
            <a:endParaRPr lang="nl-NL" sz="4000" dirty="0"/>
          </a:p>
        </p:txBody>
      </p:sp>
      <p:sp>
        <p:nvSpPr>
          <p:cNvPr id="3" name="Tijdelijke aanduiding voor inhoud 2"/>
          <p:cNvSpPr>
            <a:spLocks noGrp="1"/>
          </p:cNvSpPr>
          <p:nvPr>
            <p:ph idx="1"/>
          </p:nvPr>
        </p:nvSpPr>
        <p:spPr/>
        <p:txBody>
          <a:bodyPr>
            <a:normAutofit/>
          </a:bodyPr>
          <a:lstStyle/>
          <a:p>
            <a:r>
              <a:rPr lang="nl-NL" b="1" dirty="0" smtClean="0"/>
              <a:t>Primaire socialisatiefase: </a:t>
            </a:r>
          </a:p>
          <a:p>
            <a:pPr marL="0" indent="0">
              <a:buNone/>
            </a:pPr>
            <a:r>
              <a:rPr lang="nl-NL" dirty="0"/>
              <a:t>P</a:t>
            </a:r>
            <a:r>
              <a:rPr lang="nl-NL" dirty="0" smtClean="0"/>
              <a:t>eriode in het leven van dieren waarin ze snel leren. De manier waarop een jong dier in deze fase met een situatie leert omgaan, is ingeprent voor het leven. </a:t>
            </a:r>
          </a:p>
          <a:p>
            <a:pPr marL="0" indent="0">
              <a:buNone/>
            </a:pPr>
            <a:endParaRPr lang="nl-NL" dirty="0" smtClean="0"/>
          </a:p>
          <a:p>
            <a:r>
              <a:rPr lang="nl-NL" b="1" dirty="0" smtClean="0"/>
              <a:t>Gewenning/habituatie: </a:t>
            </a:r>
            <a:endParaRPr lang="nl-NL" dirty="0"/>
          </a:p>
          <a:p>
            <a:pPr marL="0" indent="0">
              <a:buNone/>
            </a:pPr>
            <a:r>
              <a:rPr lang="nl-NL" dirty="0" smtClean="0"/>
              <a:t>Gedrag dooft uit door het ontbreken van een bestraffing of beloning, tot het moment dat de prikkel geen gedrag meer uitlokt.</a:t>
            </a:r>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smtClean="0"/>
              <a:t>Leerprincipes</a:t>
            </a:r>
            <a:endParaRPr lang="nl-NL" dirty="0"/>
          </a:p>
        </p:txBody>
      </p:sp>
    </p:spTree>
    <p:extLst>
      <p:ext uri="{BB962C8B-B14F-4D97-AF65-F5344CB8AC3E}">
        <p14:creationId xmlns:p14="http://schemas.microsoft.com/office/powerpoint/2010/main" val="28667095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7.4 Invloed op het leerproces</a:t>
            </a:r>
            <a:endParaRPr lang="nl-NL" sz="4000" dirty="0"/>
          </a:p>
        </p:txBody>
      </p:sp>
      <p:sp>
        <p:nvSpPr>
          <p:cNvPr id="3" name="Tijdelijke aanduiding voor inhoud 2"/>
          <p:cNvSpPr>
            <a:spLocks noGrp="1"/>
          </p:cNvSpPr>
          <p:nvPr>
            <p:ph idx="1"/>
          </p:nvPr>
        </p:nvSpPr>
        <p:spPr/>
        <p:txBody>
          <a:bodyPr>
            <a:normAutofit lnSpcReduction="10000"/>
          </a:bodyPr>
          <a:lstStyle/>
          <a:p>
            <a:r>
              <a:rPr lang="nl-NL" b="1" dirty="0"/>
              <a:t>Erfelijke aanleg: </a:t>
            </a:r>
            <a:endParaRPr lang="nl-NL" dirty="0"/>
          </a:p>
          <a:p>
            <a:pPr marL="0" indent="0">
              <a:buNone/>
            </a:pPr>
            <a:r>
              <a:rPr lang="nl-NL" dirty="0"/>
              <a:t>B</a:t>
            </a:r>
            <a:r>
              <a:rPr lang="nl-NL" dirty="0" smtClean="0"/>
              <a:t>estaat </a:t>
            </a:r>
            <a:r>
              <a:rPr lang="nl-NL" dirty="0"/>
              <a:t>uit de kenmerken die van </a:t>
            </a:r>
            <a:r>
              <a:rPr lang="nl-NL" dirty="0" smtClean="0"/>
              <a:t>ouders </a:t>
            </a:r>
            <a:r>
              <a:rPr lang="nl-NL" dirty="0"/>
              <a:t>op jongen worden overgedragen. </a:t>
            </a:r>
            <a:endParaRPr lang="nl-NL" dirty="0" smtClean="0"/>
          </a:p>
          <a:p>
            <a:pPr marL="0" indent="0">
              <a:buNone/>
            </a:pPr>
            <a:endParaRPr lang="nl-NL" dirty="0"/>
          </a:p>
          <a:p>
            <a:r>
              <a:rPr lang="nl-NL" b="1" dirty="0"/>
              <a:t>Emoties bij dieren:  </a:t>
            </a:r>
            <a:endParaRPr lang="nl-NL" b="1" dirty="0" smtClean="0"/>
          </a:p>
          <a:p>
            <a:pPr marL="0" indent="0">
              <a:buNone/>
            </a:pPr>
            <a:r>
              <a:rPr lang="nl-NL" dirty="0" smtClean="0"/>
              <a:t>Alle </a:t>
            </a:r>
            <a:r>
              <a:rPr lang="nl-NL" dirty="0"/>
              <a:t>gewervelde dieren hebben een zevental basis emoties. </a:t>
            </a:r>
            <a:r>
              <a:rPr lang="nl-NL" dirty="0">
                <a:hlinkClick r:id="rId3"/>
              </a:rPr>
              <a:t>Jaak </a:t>
            </a:r>
            <a:r>
              <a:rPr lang="nl-NL" dirty="0" err="1">
                <a:hlinkClick r:id="rId3"/>
              </a:rPr>
              <a:t>Panksepp</a:t>
            </a:r>
            <a:r>
              <a:rPr lang="nl-NL" dirty="0">
                <a:hlinkClick r:id="rId3"/>
              </a:rPr>
              <a:t> </a:t>
            </a:r>
            <a:r>
              <a:rPr lang="nl-NL" dirty="0"/>
              <a:t>doet hier al jaren onderzoek naar. Ook ongewervelde diersoorten ervaren emoties. Daarnaast moet je ook rekening houden met de invloed van je eigen emoties als je met dieren </a:t>
            </a:r>
            <a:r>
              <a:rPr lang="nl-NL" dirty="0" smtClean="0"/>
              <a:t>werkt.</a:t>
            </a:r>
            <a:endParaRPr lang="nl-NL" dirty="0"/>
          </a:p>
          <a:p>
            <a:endParaRPr lang="nl-NL" dirty="0"/>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smtClean="0"/>
              <a:t>Leerprincipes</a:t>
            </a:r>
            <a:endParaRPr lang="nl-NL" dirty="0"/>
          </a:p>
        </p:txBody>
      </p:sp>
    </p:spTree>
    <p:extLst>
      <p:ext uri="{BB962C8B-B14F-4D97-AF65-F5344CB8AC3E}">
        <p14:creationId xmlns:p14="http://schemas.microsoft.com/office/powerpoint/2010/main" val="25896974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Vragen</a:t>
            </a:r>
            <a:endParaRPr lang="nl-NL" sz="4000" dirty="0"/>
          </a:p>
        </p:txBody>
      </p:sp>
      <p:sp>
        <p:nvSpPr>
          <p:cNvPr id="3" name="Tijdelijke aanduiding voor inhoud 2"/>
          <p:cNvSpPr>
            <a:spLocks noGrp="1"/>
          </p:cNvSpPr>
          <p:nvPr>
            <p:ph idx="1"/>
          </p:nvPr>
        </p:nvSpPr>
        <p:spPr/>
        <p:txBody>
          <a:bodyPr/>
          <a:lstStyle/>
          <a:p>
            <a:pPr marL="0" indent="0">
              <a:buNone/>
            </a:pPr>
            <a:r>
              <a:rPr lang="nl-NL" b="1" dirty="0" smtClean="0"/>
              <a:t>Wat wordt in de ethologie bedoeld met ‘generalisatie’? </a:t>
            </a:r>
          </a:p>
          <a:p>
            <a:pPr marL="0" indent="0">
              <a:buNone/>
            </a:pPr>
            <a:endParaRPr lang="nl-NL" b="1" dirty="0" smtClean="0"/>
          </a:p>
          <a:p>
            <a:pPr marL="514350" indent="-514350">
              <a:buFont typeface="+mj-lt"/>
              <a:buAutoNum type="alphaLcParenR"/>
            </a:pPr>
            <a:r>
              <a:rPr lang="nl-NL" dirty="0" smtClean="0"/>
              <a:t>Het associëren van verschillende prikkels die op elkaar lijken</a:t>
            </a:r>
          </a:p>
          <a:p>
            <a:pPr marL="514350" indent="-514350">
              <a:buFont typeface="+mj-lt"/>
              <a:buAutoNum type="alphaLcParenR"/>
            </a:pPr>
            <a:r>
              <a:rPr lang="nl-NL" dirty="0" smtClean="0"/>
              <a:t>Het afnemen van gedrag wanneer er geen beloning volgt</a:t>
            </a:r>
          </a:p>
          <a:p>
            <a:pPr marL="514350" indent="-514350">
              <a:buFont typeface="+mj-lt"/>
              <a:buAutoNum type="alphaLcParenR"/>
            </a:pPr>
            <a:r>
              <a:rPr lang="nl-NL" dirty="0" smtClean="0"/>
              <a:t>Het uitproberen van verschillende gedragingen, om een nieuwe situatie te kunnen beheersen</a:t>
            </a:r>
          </a:p>
          <a:p>
            <a:pPr marL="514350" indent="-514350">
              <a:buFont typeface="+mj-lt"/>
              <a:buAutoNum type="alphaLcParenR"/>
            </a:pPr>
            <a:r>
              <a:rPr lang="nl-NL" dirty="0" smtClean="0"/>
              <a:t>Een eenmaal aangeleerde gewoonte, die moeilijk te veranderen is</a:t>
            </a:r>
            <a:endParaRPr lang="nl-NL" dirty="0"/>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smtClean="0"/>
              <a:t>Leerprincipes</a:t>
            </a:r>
            <a:endParaRPr lang="nl-NL" dirty="0"/>
          </a:p>
        </p:txBody>
      </p:sp>
    </p:spTree>
    <p:extLst>
      <p:ext uri="{BB962C8B-B14F-4D97-AF65-F5344CB8AC3E}">
        <p14:creationId xmlns:p14="http://schemas.microsoft.com/office/powerpoint/2010/main" val="23849993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Vragen</a:t>
            </a:r>
            <a:endParaRPr lang="nl-NL" sz="4000" dirty="0"/>
          </a:p>
        </p:txBody>
      </p:sp>
      <p:sp>
        <p:nvSpPr>
          <p:cNvPr id="3" name="Tijdelijke aanduiding voor inhoud 2"/>
          <p:cNvSpPr>
            <a:spLocks noGrp="1"/>
          </p:cNvSpPr>
          <p:nvPr>
            <p:ph idx="1"/>
          </p:nvPr>
        </p:nvSpPr>
        <p:spPr/>
        <p:txBody>
          <a:bodyPr/>
          <a:lstStyle/>
          <a:p>
            <a:pPr marL="0" indent="0">
              <a:buNone/>
            </a:pPr>
            <a:r>
              <a:rPr lang="nl-NL" b="1" dirty="0" smtClean="0"/>
              <a:t>Wat is een duidelijk voorbeeld van </a:t>
            </a:r>
            <a:r>
              <a:rPr lang="nl-NL" b="1" dirty="0" err="1" smtClean="0"/>
              <a:t>inzichtsgedrag</a:t>
            </a:r>
            <a:r>
              <a:rPr lang="nl-NL" b="1" dirty="0" smtClean="0"/>
              <a:t>?</a:t>
            </a:r>
          </a:p>
          <a:p>
            <a:pPr marL="0" indent="0">
              <a:buNone/>
            </a:pPr>
            <a:endParaRPr lang="nl-NL" b="1" dirty="0" smtClean="0"/>
          </a:p>
          <a:p>
            <a:pPr marL="514350" indent="-514350">
              <a:buFont typeface="+mj-lt"/>
              <a:buAutoNum type="alphaLcParenR"/>
            </a:pPr>
            <a:r>
              <a:rPr lang="nl-NL" dirty="0" smtClean="0"/>
              <a:t>Een kat die op een deurklink springt en deze zo openmaakt</a:t>
            </a:r>
          </a:p>
          <a:p>
            <a:pPr marL="514350" indent="-514350">
              <a:buFont typeface="+mj-lt"/>
              <a:buAutoNum type="alphaLcParenR"/>
            </a:pPr>
            <a:r>
              <a:rPr lang="nl-NL" dirty="0" smtClean="0"/>
              <a:t>Een pup die zijn moeder ziet zitten als ze een koekje krijgt en ditzelfde doet</a:t>
            </a:r>
          </a:p>
          <a:p>
            <a:pPr marL="514350" indent="-514350">
              <a:buFont typeface="+mj-lt"/>
              <a:buAutoNum type="alphaLcParenR"/>
            </a:pPr>
            <a:r>
              <a:rPr lang="nl-NL" dirty="0" smtClean="0"/>
              <a:t>Een konijn dat zijn voerbak door het hok gooit als het eten wilt</a:t>
            </a:r>
          </a:p>
          <a:p>
            <a:pPr marL="514350" indent="-514350">
              <a:buFont typeface="+mj-lt"/>
              <a:buAutoNum type="alphaLcParenR"/>
            </a:pPr>
            <a:r>
              <a:rPr lang="nl-NL" dirty="0" smtClean="0"/>
              <a:t>Een raaf die een ijzerdraadje buigt om voer te pakken</a:t>
            </a:r>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dirty="0" smtClean="0"/>
              <a:t>Leerprincipes</a:t>
            </a:r>
            <a:endParaRPr lang="nl-NL" dirty="0"/>
          </a:p>
        </p:txBody>
      </p:sp>
    </p:spTree>
    <p:extLst>
      <p:ext uri="{BB962C8B-B14F-4D97-AF65-F5344CB8AC3E}">
        <p14:creationId xmlns:p14="http://schemas.microsoft.com/office/powerpoint/2010/main" val="15955108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Vragen</a:t>
            </a:r>
            <a:endParaRPr lang="nl-NL" sz="4000" dirty="0"/>
          </a:p>
        </p:txBody>
      </p:sp>
      <p:sp>
        <p:nvSpPr>
          <p:cNvPr id="3" name="Tijdelijke aanduiding voor inhoud 2"/>
          <p:cNvSpPr>
            <a:spLocks noGrp="1"/>
          </p:cNvSpPr>
          <p:nvPr>
            <p:ph idx="1"/>
          </p:nvPr>
        </p:nvSpPr>
        <p:spPr/>
        <p:txBody>
          <a:bodyPr/>
          <a:lstStyle/>
          <a:p>
            <a:pPr marL="0" indent="0">
              <a:buNone/>
            </a:pPr>
            <a:r>
              <a:rPr lang="nl-NL" b="1" dirty="0" smtClean="0"/>
              <a:t>Wat wordt bedoeld met de primaire socialisatiefase?</a:t>
            </a:r>
          </a:p>
          <a:p>
            <a:pPr marL="514350" indent="-514350">
              <a:buFont typeface="+mj-lt"/>
              <a:buAutoNum type="alphaLcParenR"/>
            </a:pPr>
            <a:endParaRPr lang="nl-NL" dirty="0" smtClean="0"/>
          </a:p>
          <a:p>
            <a:pPr marL="514350" indent="-514350">
              <a:buFont typeface="+mj-lt"/>
              <a:buAutoNum type="alphaLcParenR"/>
            </a:pPr>
            <a:r>
              <a:rPr lang="nl-NL" dirty="0" smtClean="0"/>
              <a:t>Het moment dat het dier gedrag koppelt aan een gevolg</a:t>
            </a:r>
          </a:p>
          <a:p>
            <a:pPr marL="514350" indent="-514350">
              <a:buFont typeface="+mj-lt"/>
              <a:buAutoNum type="alphaLcParenR"/>
            </a:pPr>
            <a:r>
              <a:rPr lang="nl-NL" dirty="0" smtClean="0"/>
              <a:t>Het moment dat het dier beseft dat zijn gedrag de oorzaak is van het gevolg</a:t>
            </a:r>
          </a:p>
          <a:p>
            <a:pPr marL="514350" indent="-514350">
              <a:buFont typeface="+mj-lt"/>
              <a:buAutoNum type="alphaLcParenR"/>
            </a:pPr>
            <a:r>
              <a:rPr lang="nl-NL" dirty="0" smtClean="0"/>
              <a:t>De periode waarin het dier erg gevoelig is om te leren</a:t>
            </a:r>
          </a:p>
          <a:p>
            <a:pPr marL="514350" indent="-514350">
              <a:buFont typeface="+mj-lt"/>
              <a:buAutoNum type="alphaLcParenR"/>
            </a:pPr>
            <a:r>
              <a:rPr lang="nl-NL" dirty="0" smtClean="0"/>
              <a:t>De periode waarin het dier leert</a:t>
            </a:r>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dirty="0" smtClean="0"/>
              <a:t>Leerprincipes</a:t>
            </a:r>
            <a:endParaRPr lang="nl-NL" dirty="0"/>
          </a:p>
        </p:txBody>
      </p:sp>
    </p:spTree>
    <p:extLst>
      <p:ext uri="{BB962C8B-B14F-4D97-AF65-F5344CB8AC3E}">
        <p14:creationId xmlns:p14="http://schemas.microsoft.com/office/powerpoint/2010/main" val="12376908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Vragen</a:t>
            </a:r>
            <a:endParaRPr lang="nl-NL" sz="4000" dirty="0"/>
          </a:p>
        </p:txBody>
      </p:sp>
      <p:sp>
        <p:nvSpPr>
          <p:cNvPr id="3" name="Tijdelijke aanduiding voor inhoud 2"/>
          <p:cNvSpPr>
            <a:spLocks noGrp="1"/>
          </p:cNvSpPr>
          <p:nvPr>
            <p:ph idx="1"/>
          </p:nvPr>
        </p:nvSpPr>
        <p:spPr>
          <a:xfrm>
            <a:off x="838200" y="1553029"/>
            <a:ext cx="10932886" cy="4623934"/>
          </a:xfrm>
        </p:spPr>
        <p:txBody>
          <a:bodyPr>
            <a:normAutofit/>
          </a:bodyPr>
          <a:lstStyle/>
          <a:p>
            <a:pPr marL="0" indent="0">
              <a:buNone/>
            </a:pPr>
            <a:r>
              <a:rPr lang="nl-NL" b="1" dirty="0" smtClean="0"/>
              <a:t>Van welke leertheorie wordt in de voorbeelden gebruik gemaakt: </a:t>
            </a:r>
          </a:p>
          <a:p>
            <a:pPr marL="0" indent="0">
              <a:buNone/>
            </a:pPr>
            <a:r>
              <a:rPr lang="nl-NL" b="1" dirty="0" err="1"/>
              <a:t>o</a:t>
            </a:r>
            <a:r>
              <a:rPr lang="nl-NL" b="1" dirty="0" err="1" smtClean="0"/>
              <a:t>perante</a:t>
            </a:r>
            <a:r>
              <a:rPr lang="nl-NL" b="1" dirty="0" smtClean="0"/>
              <a:t> conditionering, cognitief leren of klassieke conditionering?</a:t>
            </a:r>
          </a:p>
          <a:p>
            <a:pPr marL="0" indent="0">
              <a:buNone/>
            </a:pPr>
            <a:endParaRPr lang="nl-NL" b="1" dirty="0" smtClean="0"/>
          </a:p>
          <a:p>
            <a:pPr marL="0" indent="0">
              <a:buNone/>
            </a:pPr>
            <a:r>
              <a:rPr lang="nl-NL" dirty="0" smtClean="0"/>
              <a:t>a) Een kip die de betekenis van de </a:t>
            </a:r>
            <a:r>
              <a:rPr lang="nl-NL" dirty="0" err="1" smtClean="0"/>
              <a:t>clicker</a:t>
            </a:r>
            <a:r>
              <a:rPr lang="nl-NL" dirty="0" smtClean="0"/>
              <a:t> leert kennen, doordat hij na elke click iets te eten krijgt</a:t>
            </a:r>
          </a:p>
          <a:p>
            <a:pPr marL="0" indent="0">
              <a:buNone/>
            </a:pPr>
            <a:r>
              <a:rPr lang="nl-NL" dirty="0" smtClean="0"/>
              <a:t>b) Een kat die altijd aangerend komt bij het openen van een blikje </a:t>
            </a:r>
            <a:r>
              <a:rPr lang="nl-NL" dirty="0" err="1" smtClean="0"/>
              <a:t>natvoer</a:t>
            </a:r>
            <a:endParaRPr lang="nl-NL" dirty="0" smtClean="0"/>
          </a:p>
          <a:p>
            <a:pPr marL="0" indent="0">
              <a:buNone/>
            </a:pPr>
            <a:r>
              <a:rPr lang="nl-NL" smtClean="0"/>
              <a:t>c) Een </a:t>
            </a:r>
            <a:r>
              <a:rPr lang="nl-NL" dirty="0" smtClean="0"/>
              <a:t>rat die leert dat hij voedsel krijgt als hij op een hendel drukt op het moment dat er een lampje brandt</a:t>
            </a:r>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dirty="0" smtClean="0"/>
              <a:t>Leerprincipes</a:t>
            </a:r>
            <a:endParaRPr lang="nl-NL" dirty="0"/>
          </a:p>
        </p:txBody>
      </p:sp>
    </p:spTree>
    <p:extLst>
      <p:ext uri="{BB962C8B-B14F-4D97-AF65-F5344CB8AC3E}">
        <p14:creationId xmlns:p14="http://schemas.microsoft.com/office/powerpoint/2010/main" val="23159218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1100818"/>
          </a:xfrm>
        </p:spPr>
        <p:txBody>
          <a:bodyPr>
            <a:normAutofit/>
          </a:bodyPr>
          <a:lstStyle/>
          <a:p>
            <a:r>
              <a:rPr lang="nl-NL" sz="4000" dirty="0" smtClean="0"/>
              <a:t>7. Leerprincipes</a:t>
            </a:r>
            <a:endParaRPr lang="nl-NL" sz="4000" dirty="0"/>
          </a:p>
        </p:txBody>
      </p:sp>
      <p:sp>
        <p:nvSpPr>
          <p:cNvPr id="3" name="Tijdelijke aanduiding voor inhoud 2"/>
          <p:cNvSpPr>
            <a:spLocks noGrp="1"/>
          </p:cNvSpPr>
          <p:nvPr>
            <p:ph idx="1"/>
          </p:nvPr>
        </p:nvSpPr>
        <p:spPr/>
        <p:txBody>
          <a:bodyPr/>
          <a:lstStyle/>
          <a:p>
            <a:r>
              <a:rPr lang="nl-NL" dirty="0" smtClean="0"/>
              <a:t>Leertheorieën</a:t>
            </a:r>
          </a:p>
          <a:p>
            <a:r>
              <a:rPr lang="nl-NL" dirty="0" smtClean="0"/>
              <a:t>Manieren van leren</a:t>
            </a:r>
          </a:p>
          <a:p>
            <a:r>
              <a:rPr lang="nl-NL" dirty="0" smtClean="0"/>
              <a:t>Invloed op het leerproces</a:t>
            </a:r>
          </a:p>
          <a:p>
            <a:endParaRPr lang="en-US" dirty="0" smtClean="0"/>
          </a:p>
        </p:txBody>
      </p:sp>
      <p:sp>
        <p:nvSpPr>
          <p:cNvPr id="8" name="Tijdelijke aanduiding voor tekst 3"/>
          <p:cNvSpPr>
            <a:spLocks noGrp="1"/>
          </p:cNvSpPr>
          <p:nvPr>
            <p:ph type="body" sz="quarter" idx="13"/>
          </p:nvPr>
        </p:nvSpPr>
        <p:spPr>
          <a:xfrm>
            <a:off x="838200" y="6356350"/>
            <a:ext cx="2743200" cy="365125"/>
          </a:xfrm>
        </p:spPr>
        <p:txBody>
          <a:bodyPr/>
          <a:lstStyle/>
          <a:p>
            <a:r>
              <a:rPr lang="nl-NL" dirty="0" smtClean="0"/>
              <a:t>Ethologie</a:t>
            </a:r>
            <a:endParaRPr lang="nl-NL" dirty="0"/>
          </a:p>
        </p:txBody>
      </p:sp>
      <p:sp>
        <p:nvSpPr>
          <p:cNvPr id="9" name="Tijdelijke aanduiding voor tekst 4"/>
          <p:cNvSpPr>
            <a:spLocks noGrp="1"/>
          </p:cNvSpPr>
          <p:nvPr>
            <p:ph type="body" sz="quarter" idx="14"/>
          </p:nvPr>
        </p:nvSpPr>
        <p:spPr>
          <a:xfrm>
            <a:off x="8610600" y="6356350"/>
            <a:ext cx="2743200" cy="365125"/>
          </a:xfrm>
        </p:spPr>
        <p:txBody>
          <a:bodyPr/>
          <a:lstStyle/>
          <a:p>
            <a:r>
              <a:rPr lang="nl-NL" dirty="0" smtClean="0"/>
              <a:t>7. Leerprincipes</a:t>
            </a:r>
            <a:endParaRPr lang="nl-NL" dirty="0"/>
          </a:p>
        </p:txBody>
      </p:sp>
    </p:spTree>
    <p:extLst>
      <p:ext uri="{BB962C8B-B14F-4D97-AF65-F5344CB8AC3E}">
        <p14:creationId xmlns:p14="http://schemas.microsoft.com/office/powerpoint/2010/main" val="8393540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260287"/>
            <a:ext cx="10515600" cy="871827"/>
          </a:xfrm>
        </p:spPr>
        <p:txBody>
          <a:bodyPr>
            <a:normAutofit/>
          </a:bodyPr>
          <a:lstStyle/>
          <a:p>
            <a:r>
              <a:rPr lang="nl-NL" sz="4000" dirty="0"/>
              <a:t>7</a:t>
            </a:r>
            <a:r>
              <a:rPr lang="nl-NL" sz="4000" dirty="0" smtClean="0"/>
              <a:t>.1 Oriëntatie</a:t>
            </a:r>
            <a:endParaRPr lang="nl-NL" sz="4000" dirty="0"/>
          </a:p>
        </p:txBody>
      </p:sp>
      <p:sp>
        <p:nvSpPr>
          <p:cNvPr id="3" name="Tijdelijke aanduiding voor inhoud 2"/>
          <p:cNvSpPr>
            <a:spLocks noGrp="1"/>
          </p:cNvSpPr>
          <p:nvPr>
            <p:ph idx="1"/>
          </p:nvPr>
        </p:nvSpPr>
        <p:spPr/>
        <p:txBody>
          <a:bodyPr/>
          <a:lstStyle/>
          <a:p>
            <a:r>
              <a:rPr lang="nl-NL" dirty="0" smtClean="0"/>
              <a:t>Gedrag is een combinatie van </a:t>
            </a:r>
          </a:p>
          <a:p>
            <a:pPr marL="0" indent="0">
              <a:buNone/>
              <a:tabLst>
                <a:tab pos="261938" algn="l"/>
              </a:tabLst>
            </a:pPr>
            <a:r>
              <a:rPr lang="nl-NL" dirty="0"/>
              <a:t>	</a:t>
            </a:r>
            <a:r>
              <a:rPr lang="nl-NL" dirty="0" smtClean="0"/>
              <a:t>erfelijke factoren en leerprocessen</a:t>
            </a:r>
          </a:p>
          <a:p>
            <a:r>
              <a:rPr lang="nl-NL" dirty="0" smtClean="0"/>
              <a:t>Door te leren, kunnen dieren zich </a:t>
            </a:r>
          </a:p>
          <a:p>
            <a:pPr marL="0" indent="0">
              <a:buNone/>
              <a:tabLst>
                <a:tab pos="261938" algn="l"/>
              </a:tabLst>
            </a:pPr>
            <a:r>
              <a:rPr lang="nl-NL" dirty="0" smtClean="0"/>
              <a:t>	aanpassen aan veranderende omstandigheden</a:t>
            </a:r>
          </a:p>
          <a:p>
            <a:r>
              <a:rPr lang="nl-NL" dirty="0" smtClean="0"/>
              <a:t>Vergroot overlevingskans</a:t>
            </a:r>
          </a:p>
          <a:p>
            <a:r>
              <a:rPr lang="nl-NL" dirty="0" smtClean="0"/>
              <a:t>Hoeveel en wat een dier precies kan leren, is erfelijk bepaald en afhankelijk van de diersoort</a:t>
            </a:r>
          </a:p>
          <a:p>
            <a:r>
              <a:rPr lang="nl-NL" dirty="0" smtClean="0"/>
              <a:t>Maar hoe leren dieren nu eigenlijk?</a:t>
            </a:r>
            <a:endParaRPr lang="nl-NL" dirty="0"/>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smtClean="0"/>
              <a:t>Leerprincipes</a:t>
            </a:r>
            <a:endParaRPr lang="nl-NL" dirty="0"/>
          </a:p>
        </p:txBody>
      </p:sp>
      <p:pic>
        <p:nvPicPr>
          <p:cNvPr id="6" name="Afbeelding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4857" y="260287"/>
            <a:ext cx="4484913" cy="3130676"/>
          </a:xfrm>
          <a:prstGeom prst="rect">
            <a:avLst/>
          </a:prstGeom>
        </p:spPr>
      </p:pic>
    </p:spTree>
    <p:extLst>
      <p:ext uri="{BB962C8B-B14F-4D97-AF65-F5344CB8AC3E}">
        <p14:creationId xmlns:p14="http://schemas.microsoft.com/office/powerpoint/2010/main" val="2933852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999218"/>
          </a:xfrm>
        </p:spPr>
        <p:txBody>
          <a:bodyPr>
            <a:normAutofit/>
          </a:bodyPr>
          <a:lstStyle/>
          <a:p>
            <a:r>
              <a:rPr lang="nl-NL" sz="4000" dirty="0" smtClean="0"/>
              <a:t>7.2 Leertheorieën</a:t>
            </a:r>
            <a:endParaRPr lang="nl-NL" sz="4000" dirty="0"/>
          </a:p>
        </p:txBody>
      </p:sp>
      <p:sp>
        <p:nvSpPr>
          <p:cNvPr id="3" name="Tijdelijke aanduiding voor inhoud 2"/>
          <p:cNvSpPr>
            <a:spLocks noGrp="1"/>
          </p:cNvSpPr>
          <p:nvPr>
            <p:ph idx="1"/>
          </p:nvPr>
        </p:nvSpPr>
        <p:spPr>
          <a:xfrm>
            <a:off x="838200" y="1364344"/>
            <a:ext cx="10515600" cy="4812619"/>
          </a:xfrm>
        </p:spPr>
        <p:txBody>
          <a:bodyPr/>
          <a:lstStyle/>
          <a:p>
            <a:r>
              <a:rPr lang="nl-NL" dirty="0" smtClean="0"/>
              <a:t>Klassieke conditionering, </a:t>
            </a:r>
            <a:r>
              <a:rPr lang="nl-NL" dirty="0" smtClean="0">
                <a:hlinkClick r:id="rId3"/>
              </a:rPr>
              <a:t>Pavlov</a:t>
            </a:r>
            <a:endParaRPr lang="nl-NL" dirty="0" smtClean="0"/>
          </a:p>
          <a:p>
            <a:pPr lvl="1" indent="-423863">
              <a:buFont typeface="Wingdings" panose="05000000000000000000" pitchFamily="2" charset="2"/>
              <a:buChar char="Ø"/>
            </a:pPr>
            <a:r>
              <a:rPr lang="nl-NL" dirty="0" smtClean="0"/>
              <a:t>Twee, steeds weer dezelfde tegelijk aangeboden prikkels krijgen dezelfde waarde. Een neutrale prikkel krijgt hierdoor een betekenis. (belletje = neutrale prikkel, betekent voer)</a:t>
            </a:r>
          </a:p>
          <a:p>
            <a:pPr lvl="1" indent="-423863">
              <a:buFont typeface="Wingdings" panose="05000000000000000000" pitchFamily="2" charset="2"/>
              <a:buChar char="Ø"/>
            </a:pPr>
            <a:r>
              <a:rPr lang="nl-NL" dirty="0" smtClean="0"/>
              <a:t>Onbewust verbanden leggen</a:t>
            </a:r>
          </a:p>
          <a:p>
            <a:pPr marL="261937" lvl="1" indent="0">
              <a:buNone/>
            </a:pPr>
            <a:endParaRPr lang="nl-NL" dirty="0" smtClean="0"/>
          </a:p>
          <a:p>
            <a:r>
              <a:rPr lang="nl-NL" dirty="0" err="1" smtClean="0"/>
              <a:t>Operante</a:t>
            </a:r>
            <a:r>
              <a:rPr lang="nl-NL" dirty="0" smtClean="0"/>
              <a:t> conditionering, </a:t>
            </a:r>
            <a:r>
              <a:rPr lang="nl-NL" dirty="0" smtClean="0">
                <a:hlinkClick r:id="rId4"/>
              </a:rPr>
              <a:t>Skinner</a:t>
            </a:r>
            <a:r>
              <a:rPr lang="nl-NL" dirty="0" smtClean="0"/>
              <a:t> en </a:t>
            </a:r>
            <a:r>
              <a:rPr lang="nl-NL" dirty="0" smtClean="0">
                <a:hlinkClick r:id="rId5"/>
              </a:rPr>
              <a:t>Thorndike</a:t>
            </a:r>
            <a:endParaRPr lang="nl-NL" dirty="0" smtClean="0"/>
          </a:p>
          <a:p>
            <a:pPr lvl="1" indent="-423863"/>
            <a:r>
              <a:rPr lang="nl-NL" dirty="0" smtClean="0"/>
              <a:t>Gedrag verandert door de gevolgen die het gedrag heeft.</a:t>
            </a:r>
          </a:p>
          <a:p>
            <a:pPr lvl="1" indent="-423863"/>
            <a:r>
              <a:rPr lang="nl-NL" dirty="0" smtClean="0"/>
              <a:t>Gedrag wordt het beste versterkt door maar af en toe een beloning te geven.</a:t>
            </a:r>
          </a:p>
          <a:p>
            <a:pPr lvl="1" indent="-423863"/>
            <a:r>
              <a:rPr lang="nl-NL" dirty="0" smtClean="0"/>
              <a:t>Bewust leggen van verbanden = associatieleren </a:t>
            </a:r>
            <a:endParaRPr lang="nl-NL" dirty="0"/>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smtClean="0"/>
              <a:t>Leerprincipes</a:t>
            </a:r>
            <a:endParaRPr lang="nl-NL" dirty="0"/>
          </a:p>
        </p:txBody>
      </p:sp>
    </p:spTree>
    <p:extLst>
      <p:ext uri="{BB962C8B-B14F-4D97-AF65-F5344CB8AC3E}">
        <p14:creationId xmlns:p14="http://schemas.microsoft.com/office/powerpoint/2010/main" val="31146262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7.2 Leertheorieën</a:t>
            </a:r>
            <a:endParaRPr lang="nl-NL" sz="4000" dirty="0"/>
          </a:p>
        </p:txBody>
      </p:sp>
      <p:sp>
        <p:nvSpPr>
          <p:cNvPr id="3" name="Tijdelijke aanduiding voor inhoud 2"/>
          <p:cNvSpPr>
            <a:spLocks noGrp="1"/>
          </p:cNvSpPr>
          <p:nvPr>
            <p:ph idx="1"/>
          </p:nvPr>
        </p:nvSpPr>
        <p:spPr>
          <a:xfrm>
            <a:off x="838200" y="1690688"/>
            <a:ext cx="10515600" cy="4486275"/>
          </a:xfrm>
        </p:spPr>
        <p:txBody>
          <a:bodyPr/>
          <a:lstStyle/>
          <a:p>
            <a:r>
              <a:rPr lang="nl-NL" dirty="0" smtClean="0">
                <a:hlinkClick r:id="rId3"/>
              </a:rPr>
              <a:t>Trial </a:t>
            </a:r>
            <a:r>
              <a:rPr lang="nl-NL" dirty="0" err="1" smtClean="0">
                <a:hlinkClick r:id="rId3"/>
              </a:rPr>
              <a:t>and</a:t>
            </a:r>
            <a:r>
              <a:rPr lang="nl-NL" dirty="0" smtClean="0">
                <a:hlinkClick r:id="rId3"/>
              </a:rPr>
              <a:t> Error</a:t>
            </a:r>
            <a:r>
              <a:rPr lang="nl-NL" dirty="0" smtClean="0"/>
              <a:t>, Thorndike</a:t>
            </a:r>
          </a:p>
          <a:p>
            <a:pPr lvl="1" indent="-423863">
              <a:buFont typeface="Wingdings" panose="05000000000000000000" pitchFamily="2" charset="2"/>
              <a:buChar char="Ø"/>
            </a:pPr>
            <a:r>
              <a:rPr lang="nl-NL" dirty="0" smtClean="0"/>
              <a:t>Proefondervindelijk leren</a:t>
            </a:r>
          </a:p>
          <a:p>
            <a:pPr lvl="1" indent="-423863">
              <a:buFont typeface="Wingdings" panose="05000000000000000000" pitchFamily="2" charset="2"/>
              <a:buChar char="Ø"/>
            </a:pPr>
            <a:r>
              <a:rPr lang="nl-NL" dirty="0" smtClean="0"/>
              <a:t>Net zolang proberen tot het lukt</a:t>
            </a:r>
          </a:p>
          <a:p>
            <a:pPr marL="261937" lvl="1" indent="0">
              <a:buNone/>
            </a:pPr>
            <a:endParaRPr lang="nl-NL" dirty="0" smtClean="0"/>
          </a:p>
          <a:p>
            <a:r>
              <a:rPr lang="nl-NL" dirty="0" smtClean="0"/>
              <a:t>Cognitief leren</a:t>
            </a:r>
            <a:r>
              <a:rPr lang="nl-NL" dirty="0"/>
              <a:t>/</a:t>
            </a:r>
            <a:r>
              <a:rPr lang="nl-NL" dirty="0" smtClean="0"/>
              <a:t> </a:t>
            </a:r>
            <a:r>
              <a:rPr lang="nl-NL" dirty="0" smtClean="0">
                <a:hlinkClick r:id="rId4"/>
              </a:rPr>
              <a:t>inzicht</a:t>
            </a:r>
            <a:endParaRPr lang="nl-NL" dirty="0" smtClean="0"/>
          </a:p>
          <a:p>
            <a:pPr lvl="1" indent="-423863">
              <a:buFont typeface="Wingdings" panose="05000000000000000000" pitchFamily="2" charset="2"/>
              <a:buChar char="Ø"/>
            </a:pPr>
            <a:r>
              <a:rPr lang="nl-NL" dirty="0" smtClean="0"/>
              <a:t>Denken en bewust handelen</a:t>
            </a:r>
          </a:p>
          <a:p>
            <a:pPr lvl="1" indent="-423863">
              <a:buFont typeface="Wingdings" panose="05000000000000000000" pitchFamily="2" charset="2"/>
              <a:buChar char="Ø"/>
            </a:pPr>
            <a:r>
              <a:rPr lang="nl-NL" dirty="0" smtClean="0"/>
              <a:t>Gedrag zijn acties met een doel</a:t>
            </a:r>
          </a:p>
          <a:p>
            <a:pPr lvl="1" indent="-423863">
              <a:buFont typeface="Wingdings" panose="05000000000000000000" pitchFamily="2" charset="2"/>
              <a:buChar char="Ø"/>
            </a:pPr>
            <a:r>
              <a:rPr lang="nl-NL" dirty="0" smtClean="0"/>
              <a:t>Dieren kunnen denken en bewust handelen, net als de mens</a:t>
            </a:r>
          </a:p>
          <a:p>
            <a:pPr lvl="1" indent="-423863">
              <a:buFont typeface="Wingdings" panose="05000000000000000000" pitchFamily="2" charset="2"/>
              <a:buChar char="Ø"/>
            </a:pPr>
            <a:r>
              <a:rPr lang="nl-NL" dirty="0" smtClean="0"/>
              <a:t>Gedrag vertonen dat in een andere situatie is geleerd (generaliseren)</a:t>
            </a:r>
          </a:p>
          <a:p>
            <a:pPr lvl="1" indent="-423863">
              <a:buFont typeface="Wingdings" panose="05000000000000000000" pitchFamily="2" charset="2"/>
              <a:buChar char="Ø"/>
            </a:pPr>
            <a:r>
              <a:rPr lang="nl-NL" dirty="0" smtClean="0"/>
              <a:t>Hoe intelligenter het dier, des te meer </a:t>
            </a:r>
            <a:r>
              <a:rPr lang="nl-NL" dirty="0" err="1" smtClean="0"/>
              <a:t>inzichtshandelingen</a:t>
            </a:r>
            <a:endParaRPr lang="nl-NL" dirty="0" smtClean="0"/>
          </a:p>
          <a:p>
            <a:endParaRPr lang="nl-NL" dirty="0"/>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smtClean="0"/>
              <a:t>Leerprincipes</a:t>
            </a:r>
            <a:endParaRPr lang="nl-NL" dirty="0"/>
          </a:p>
        </p:txBody>
      </p:sp>
    </p:spTree>
    <p:extLst>
      <p:ext uri="{BB962C8B-B14F-4D97-AF65-F5344CB8AC3E}">
        <p14:creationId xmlns:p14="http://schemas.microsoft.com/office/powerpoint/2010/main" val="32090004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7.3 Manieren van leren</a:t>
            </a:r>
            <a:endParaRPr lang="nl-NL" sz="4000" dirty="0"/>
          </a:p>
        </p:txBody>
      </p:sp>
      <p:sp>
        <p:nvSpPr>
          <p:cNvPr id="3" name="Tijdelijke aanduiding voor inhoud 2"/>
          <p:cNvSpPr>
            <a:spLocks noGrp="1"/>
          </p:cNvSpPr>
          <p:nvPr>
            <p:ph idx="1"/>
          </p:nvPr>
        </p:nvSpPr>
        <p:spPr/>
        <p:txBody>
          <a:bodyPr/>
          <a:lstStyle/>
          <a:p>
            <a:pPr marL="0" indent="0">
              <a:buNone/>
            </a:pPr>
            <a:r>
              <a:rPr lang="nl-NL" dirty="0" smtClean="0"/>
              <a:t>Dieren leren op verschillende manieren:</a:t>
            </a:r>
          </a:p>
          <a:p>
            <a:pPr marL="0" indent="0">
              <a:buNone/>
            </a:pPr>
            <a:endParaRPr lang="nl-NL" dirty="0" smtClean="0"/>
          </a:p>
          <a:p>
            <a:r>
              <a:rPr lang="nl-NL" dirty="0" smtClean="0"/>
              <a:t>Door ervaring</a:t>
            </a:r>
          </a:p>
          <a:p>
            <a:r>
              <a:rPr lang="nl-NL" dirty="0" smtClean="0"/>
              <a:t>Door te imiteren</a:t>
            </a:r>
          </a:p>
          <a:p>
            <a:r>
              <a:rPr lang="nl-NL" dirty="0" smtClean="0"/>
              <a:t>Door inzicht</a:t>
            </a:r>
            <a:endParaRPr lang="nl-NL" dirty="0"/>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smtClean="0"/>
              <a:t>Leerprincipes</a:t>
            </a:r>
            <a:endParaRPr lang="nl-NL" dirty="0"/>
          </a:p>
        </p:txBody>
      </p:sp>
    </p:spTree>
    <p:extLst>
      <p:ext uri="{BB962C8B-B14F-4D97-AF65-F5344CB8AC3E}">
        <p14:creationId xmlns:p14="http://schemas.microsoft.com/office/powerpoint/2010/main" val="1053886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7.3 Manieren van leren</a:t>
            </a:r>
            <a:endParaRPr lang="nl-NL" dirty="0"/>
          </a:p>
        </p:txBody>
      </p:sp>
      <p:sp>
        <p:nvSpPr>
          <p:cNvPr id="3" name="Tijdelijke aanduiding voor inhoud 2"/>
          <p:cNvSpPr>
            <a:spLocks noGrp="1"/>
          </p:cNvSpPr>
          <p:nvPr>
            <p:ph idx="1"/>
          </p:nvPr>
        </p:nvSpPr>
        <p:spPr>
          <a:xfrm>
            <a:off x="838200" y="1582057"/>
            <a:ext cx="10515600" cy="2133600"/>
          </a:xfrm>
        </p:spPr>
        <p:txBody>
          <a:bodyPr/>
          <a:lstStyle/>
          <a:p>
            <a:pPr marL="0" indent="0">
              <a:buNone/>
            </a:pPr>
            <a:r>
              <a:rPr lang="nl-NL" b="1" dirty="0" smtClean="0"/>
              <a:t>Leren door ervaring</a:t>
            </a:r>
            <a:endParaRPr lang="nl-NL" dirty="0" smtClean="0"/>
          </a:p>
          <a:p>
            <a:r>
              <a:rPr lang="nl-NL" dirty="0" smtClean="0"/>
              <a:t>Deze manier zie je bij het conditioneren</a:t>
            </a:r>
          </a:p>
          <a:p>
            <a:r>
              <a:rPr lang="nl-NL" dirty="0" smtClean="0"/>
              <a:t>Er zijn vier manieren waarop een dier een gevolg kan ervaren:</a:t>
            </a:r>
          </a:p>
          <a:p>
            <a:pPr lvl="1"/>
            <a:endParaRPr lang="nl-NL" dirty="0" smtClean="0"/>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smtClean="0"/>
              <a:t>Leerprincipes</a:t>
            </a:r>
            <a:endParaRPr lang="nl-NL" dirty="0"/>
          </a:p>
        </p:txBody>
      </p:sp>
      <p:pic>
        <p:nvPicPr>
          <p:cNvPr id="7" name="Picture 1" descr="http://maken.wikiwijs.nl/userfiles/06493f4ae71eec02f0352ed9a44e9578f7fb2de7.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57942" y="1738918"/>
            <a:ext cx="7652657" cy="46174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1705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xEl>
                                              <p:pRg st="0" end="0"/>
                                            </p:txEl>
                                          </p:spTgt>
                                        </p:tgtEl>
                                      </p:cBhvr>
                                    </p:animEffect>
                                    <p:set>
                                      <p:cBhvr>
                                        <p:cTn id="7"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3">
                                            <p:txEl>
                                              <p:pRg st="1" end="1"/>
                                            </p:txEl>
                                          </p:spTgt>
                                        </p:tgtEl>
                                      </p:cBhvr>
                                    </p:animEffect>
                                    <p:set>
                                      <p:cBhvr>
                                        <p:cTn id="12"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3">
                                            <p:txEl>
                                              <p:pRg st="2" end="2"/>
                                            </p:txEl>
                                          </p:spTgt>
                                        </p:tgtEl>
                                      </p:cBhvr>
                                    </p:animEffect>
                                    <p:set>
                                      <p:cBhvr>
                                        <p:cTn id="17"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7.3 Manieren van leren</a:t>
            </a:r>
            <a:endParaRPr lang="nl-NL" sz="4000" dirty="0"/>
          </a:p>
        </p:txBody>
      </p:sp>
      <p:sp>
        <p:nvSpPr>
          <p:cNvPr id="3" name="Tijdelijke aanduiding voor inhoud 2"/>
          <p:cNvSpPr>
            <a:spLocks noGrp="1"/>
          </p:cNvSpPr>
          <p:nvPr>
            <p:ph idx="1"/>
          </p:nvPr>
        </p:nvSpPr>
        <p:spPr/>
        <p:txBody>
          <a:bodyPr/>
          <a:lstStyle/>
          <a:p>
            <a:pPr marL="0" indent="0">
              <a:buNone/>
            </a:pPr>
            <a:r>
              <a:rPr lang="nl-NL" b="1" dirty="0" smtClean="0"/>
              <a:t>Leren door te imiteren</a:t>
            </a:r>
          </a:p>
          <a:p>
            <a:pPr marL="0" indent="0">
              <a:buNone/>
            </a:pPr>
            <a:endParaRPr lang="nl-NL" b="1" dirty="0" smtClean="0"/>
          </a:p>
          <a:p>
            <a:r>
              <a:rPr lang="nl-NL" dirty="0" smtClean="0"/>
              <a:t>Leren door het gedrag van andere dieren na te doen</a:t>
            </a:r>
          </a:p>
          <a:p>
            <a:r>
              <a:rPr lang="nl-NL" dirty="0" smtClean="0"/>
              <a:t>Kan van soortgenoten, maar kan ook van andere diersoorten</a:t>
            </a:r>
          </a:p>
          <a:p>
            <a:r>
              <a:rPr lang="nl-NL" dirty="0" smtClean="0"/>
              <a:t>Een dier </a:t>
            </a:r>
            <a:r>
              <a:rPr lang="nl-NL" dirty="0" smtClean="0">
                <a:hlinkClick r:id="rId3"/>
              </a:rPr>
              <a:t>ziet</a:t>
            </a:r>
            <a:r>
              <a:rPr lang="nl-NL" dirty="0" smtClean="0"/>
              <a:t> of </a:t>
            </a:r>
            <a:r>
              <a:rPr lang="nl-NL" dirty="0" smtClean="0">
                <a:hlinkClick r:id="rId4"/>
              </a:rPr>
              <a:t>hoort</a:t>
            </a:r>
            <a:r>
              <a:rPr lang="nl-NL" dirty="0" smtClean="0"/>
              <a:t> een gedrag en doet dat na </a:t>
            </a:r>
          </a:p>
          <a:p>
            <a:r>
              <a:rPr lang="nl-NL" dirty="0" smtClean="0"/>
              <a:t>Nabootsen/ imiteren/ imitatieleren/ na-apen</a:t>
            </a:r>
            <a:endParaRPr lang="nl-NL" dirty="0"/>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smtClean="0"/>
              <a:t>Leerprincipes</a:t>
            </a:r>
            <a:endParaRPr lang="nl-NL" dirty="0"/>
          </a:p>
        </p:txBody>
      </p:sp>
    </p:spTree>
    <p:extLst>
      <p:ext uri="{BB962C8B-B14F-4D97-AF65-F5344CB8AC3E}">
        <p14:creationId xmlns:p14="http://schemas.microsoft.com/office/powerpoint/2010/main" val="31054791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7.3 Manieren van leren</a:t>
            </a:r>
            <a:endParaRPr lang="nl-NL" sz="4000" dirty="0"/>
          </a:p>
        </p:txBody>
      </p:sp>
      <p:sp>
        <p:nvSpPr>
          <p:cNvPr id="3" name="Tijdelijke aanduiding voor inhoud 2"/>
          <p:cNvSpPr>
            <a:spLocks noGrp="1"/>
          </p:cNvSpPr>
          <p:nvPr>
            <p:ph idx="1"/>
          </p:nvPr>
        </p:nvSpPr>
        <p:spPr/>
        <p:txBody>
          <a:bodyPr/>
          <a:lstStyle/>
          <a:p>
            <a:pPr marL="0" indent="0">
              <a:buNone/>
            </a:pPr>
            <a:r>
              <a:rPr lang="nl-NL" b="1" dirty="0" smtClean="0">
                <a:hlinkClick r:id="rId3"/>
              </a:rPr>
              <a:t>Leren door inzicht</a:t>
            </a:r>
            <a:endParaRPr lang="nl-NL" b="1" dirty="0" smtClean="0"/>
          </a:p>
          <a:p>
            <a:pPr marL="0" indent="0">
              <a:buNone/>
            </a:pPr>
            <a:endParaRPr lang="nl-NL" b="1" dirty="0" smtClean="0"/>
          </a:p>
          <a:p>
            <a:r>
              <a:rPr lang="nl-NL" dirty="0" smtClean="0"/>
              <a:t>Inzichtelijk leren is als dieren in een nieuwe situatie een probleem sneller oplossen dan mogelijk zou zijn met trial </a:t>
            </a:r>
            <a:r>
              <a:rPr lang="nl-NL" dirty="0" err="1" smtClean="0"/>
              <a:t>and</a:t>
            </a:r>
            <a:r>
              <a:rPr lang="nl-NL" dirty="0" smtClean="0"/>
              <a:t> error</a:t>
            </a:r>
          </a:p>
          <a:p>
            <a:r>
              <a:rPr lang="nl-NL" dirty="0" smtClean="0"/>
              <a:t>Zelf oplossingen bedenken voor nieuwe situaties, met dingen die geleerd zijn in andere situaties</a:t>
            </a:r>
            <a:endParaRPr lang="nl-NL" dirty="0"/>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smtClean="0"/>
              <a:t>Leerprincipes</a:t>
            </a:r>
            <a:endParaRPr lang="nl-NL" dirty="0"/>
          </a:p>
        </p:txBody>
      </p:sp>
    </p:spTree>
    <p:extLst>
      <p:ext uri="{BB962C8B-B14F-4D97-AF65-F5344CB8AC3E}">
        <p14:creationId xmlns:p14="http://schemas.microsoft.com/office/powerpoint/2010/main" val="33994236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r">
          <a:defRPr sz="1600" dirty="0" smtClean="0">
            <a:solidFill>
              <a:srgbClr val="1F9BDE"/>
            </a:solidFill>
            <a:latin typeface="DIN Condensed"/>
          </a:defRPr>
        </a:defPPr>
      </a:lstStyle>
    </a:txDef>
  </a:objectDefaults>
  <a:extraClrSchemeLst/>
  <a:extLst>
    <a:ext uri="{05A4C25C-085E-4340-85A3-A5531E510DB2}">
      <thm15:themeFamily xmlns:thm15="http://schemas.microsoft.com/office/thememl/2012/main" name="Template Ontwikkelcentrum" id="{58AA8E0B-BC53-5947-8014-EFF79423B6D5}" vid="{65046F71-7F92-7648-9609-8E30722A779F}"/>
    </a:ext>
  </a:extLst>
</a:theme>
</file>

<file path=ppt/theme/theme2.xml><?xml version="1.0" encoding="utf-8"?>
<a:theme xmlns:a="http://schemas.openxmlformats.org/drawingml/2006/main" name="Aangepast ontwerp">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Template Ontwikkelcentrum</Template>
  <TotalTime>1</TotalTime>
  <Words>899</Words>
  <Application>Microsoft Office PowerPoint</Application>
  <PresentationFormat>Breedbeeld</PresentationFormat>
  <Paragraphs>160</Paragraphs>
  <Slides>16</Slides>
  <Notes>16</Notes>
  <HiddenSlides>0</HiddenSlides>
  <MMClips>0</MMClips>
  <ScaleCrop>false</ScaleCrop>
  <HeadingPairs>
    <vt:vector size="6" baseType="variant">
      <vt:variant>
        <vt:lpstr>Gebruikte lettertypen</vt:lpstr>
      </vt:variant>
      <vt:variant>
        <vt:i4>6</vt:i4>
      </vt:variant>
      <vt:variant>
        <vt:lpstr>Thema</vt:lpstr>
      </vt:variant>
      <vt:variant>
        <vt:i4>2</vt:i4>
      </vt:variant>
      <vt:variant>
        <vt:lpstr>Diatitels</vt:lpstr>
      </vt:variant>
      <vt:variant>
        <vt:i4>16</vt:i4>
      </vt:variant>
    </vt:vector>
  </HeadingPairs>
  <TitlesOfParts>
    <vt:vector size="24" baseType="lpstr">
      <vt:lpstr>Arial</vt:lpstr>
      <vt:lpstr>Avenir Book</vt:lpstr>
      <vt:lpstr>Calibri</vt:lpstr>
      <vt:lpstr>Calibri Light</vt:lpstr>
      <vt:lpstr>DIN Condensed</vt:lpstr>
      <vt:lpstr>Wingdings</vt:lpstr>
      <vt:lpstr>Office-thema</vt:lpstr>
      <vt:lpstr>Aangepast ontwerp</vt:lpstr>
      <vt:lpstr>Module Ethologie</vt:lpstr>
      <vt:lpstr>7. Leerprincipes</vt:lpstr>
      <vt:lpstr>7.1 Oriëntatie</vt:lpstr>
      <vt:lpstr>7.2 Leertheorieën</vt:lpstr>
      <vt:lpstr>7.2 Leertheorieën</vt:lpstr>
      <vt:lpstr>7.3 Manieren van leren</vt:lpstr>
      <vt:lpstr>7.3 Manieren van leren</vt:lpstr>
      <vt:lpstr>7.3 Manieren van leren</vt:lpstr>
      <vt:lpstr>7.3 Manieren van leren</vt:lpstr>
      <vt:lpstr>7.4 Invloed op het leerproces</vt:lpstr>
      <vt:lpstr>7.4 Invloed op het leerproces</vt:lpstr>
      <vt:lpstr>7.4 Invloed op het leerproces</vt:lpstr>
      <vt:lpstr>Vragen</vt:lpstr>
      <vt:lpstr>Vragen</vt:lpstr>
      <vt:lpstr>Vragen</vt:lpstr>
      <vt:lpstr>Vragen</vt:lpstr>
    </vt:vector>
  </TitlesOfParts>
  <Company>Corporate Desktop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Marian Oskam</dc:creator>
  <cp:lastModifiedBy>Nikki Pots</cp:lastModifiedBy>
  <cp:revision>37</cp:revision>
  <dcterms:created xsi:type="dcterms:W3CDTF">2018-01-29T13:04:35Z</dcterms:created>
  <dcterms:modified xsi:type="dcterms:W3CDTF">2020-01-30T10:38:25Z</dcterms:modified>
</cp:coreProperties>
</file>